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316" r:id="rId3"/>
    <p:sldId id="263" r:id="rId4"/>
    <p:sldId id="315" r:id="rId5"/>
    <p:sldId id="288" r:id="rId6"/>
    <p:sldId id="311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9" r:id="rId15"/>
    <p:sldId id="314" r:id="rId16"/>
    <p:sldId id="29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26C1351-C830-479D-AFB1-FFE7610A62C8}">
          <p14:sldIdLst>
            <p14:sldId id="256"/>
            <p14:sldId id="316"/>
            <p14:sldId id="263"/>
            <p14:sldId id="315"/>
            <p14:sldId id="288"/>
            <p14:sldId id="311"/>
            <p14:sldId id="290"/>
            <p14:sldId id="291"/>
            <p14:sldId id="292"/>
            <p14:sldId id="293"/>
            <p14:sldId id="294"/>
            <p14:sldId id="295"/>
            <p14:sldId id="297"/>
            <p14:sldId id="299"/>
            <p14:sldId id="31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131"/>
    <a:srgbClr val="0031AA"/>
    <a:srgbClr val="001980"/>
    <a:srgbClr val="002BA8"/>
    <a:srgbClr val="212C34"/>
    <a:srgbClr val="E8BB16"/>
    <a:srgbClr val="F7FDCD"/>
    <a:srgbClr val="F8EAB6"/>
    <a:srgbClr val="606E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20" autoAdjust="0"/>
  </p:normalViewPr>
  <p:slideViewPr>
    <p:cSldViewPr snapToGrid="0">
      <p:cViewPr varScale="1">
        <p:scale>
          <a:sx n="99" d="100"/>
          <a:sy n="99" d="100"/>
        </p:scale>
        <p:origin x="102" y="3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8C645-CCBC-4E1F-98AE-2A1391A7D77C}" type="datetimeFigureOut">
              <a:rPr lang="ru-RU" smtClean="0"/>
              <a:t>18.01.2019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61119-4C25-4291-80F1-B64B5BC82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854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61119-4C25-4291-80F1-B64B5BC8286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750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61119-4C25-4291-80F1-B64B5BC8286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461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61119-4C25-4291-80F1-B64B5BC8286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16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E1E2D9-917F-4D80-BD6A-99F51787349B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56229-A0CF-46D0-BCD2-CB64E1C979DF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F412D-8E28-47E1-AB20-DC5EBBD5EDC5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D550-E2BF-4948-A9D4-15EBDE88361F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CCD9-2157-41D0-B33E-28B17ECCA70B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771E2-FA2D-4C12-8C32-B41EAC0B1F0A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53034-F908-473C-B94A-6ADC2082623E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FB7E9-4FA1-45FF-8B47-F99A9ECB062A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EEFF1-54BC-48CF-AAD1-25F9942FA20C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7A434-A2CA-41DB-B62A-1FF7F7B71162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9FD2-3975-42CB-BFFC-51EC89F0FDF9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5EFF-044C-41A3-B0E3-9C9A71087160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D20E-3EDC-4A17-A0CF-1D6CE5293A7C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05B6-F36A-4F1E-B337-EC2DD439F791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63CD-4DB9-400E-AE8D-6767608800E6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D4B5-83FE-42DE-B57C-C635A4BEB981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AA92-270E-4211-B0F5-0096CE247806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C5B99-5501-4BD1-9363-CEBA61494C32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614648" y="4474516"/>
            <a:ext cx="2577352" cy="238348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ru-RU" sz="3100" b="1" u="sng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</a:rPr>
              <a:t>МАГИСТРАНТ</a:t>
            </a:r>
          </a:p>
          <a:p>
            <a:pPr>
              <a:lnSpc>
                <a:spcPct val="100000"/>
              </a:lnSpc>
            </a:pPr>
            <a:r>
              <a:rPr lang="ru-RU" sz="2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</a:rPr>
              <a:t>Колегов Д.А.</a:t>
            </a:r>
          </a:p>
          <a:p>
            <a:pPr>
              <a:lnSpc>
                <a:spcPct val="100000"/>
              </a:lnSpc>
            </a:pPr>
            <a:r>
              <a:rPr lang="ru-RU" sz="3100" b="1" u="sng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</a:rPr>
              <a:t>РУКОВОДИТЕЛЬ</a:t>
            </a:r>
          </a:p>
          <a:p>
            <a:pPr>
              <a:lnSpc>
                <a:spcPct val="100000"/>
              </a:lnSpc>
            </a:pPr>
            <a:r>
              <a:rPr lang="ru-RU" sz="2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</a:rPr>
              <a:t>К.Т.Н., Доцент</a:t>
            </a:r>
          </a:p>
          <a:p>
            <a:pPr>
              <a:lnSpc>
                <a:spcPct val="100000"/>
              </a:lnSpc>
            </a:pPr>
            <a:r>
              <a:rPr lang="ru-RU" sz="26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</a:rPr>
              <a:t>Толмачев С.Г. </a:t>
            </a:r>
            <a:endParaRPr lang="ru-RU" sz="2600" b="1" cap="none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173335"/>
            <a:ext cx="1409524" cy="20299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600200" y="295765"/>
            <a:ext cx="10482942" cy="89255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ru-RU" sz="2600" b="1" dirty="0" smtClean="0">
                <a:ln w="317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w Cen MT (Основной текст)"/>
              </a:rPr>
              <a:t>Факультет: И Информационные и управляющие системы</a:t>
            </a:r>
            <a:endParaRPr lang="en-US" sz="2600" b="1" dirty="0" smtClean="0">
              <a:ln w="317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w Cen MT (Основной текст)"/>
            </a:endParaRPr>
          </a:p>
          <a:p>
            <a:r>
              <a:rPr lang="ru-RU" sz="2600" b="1" dirty="0" smtClean="0">
                <a:ln w="317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w Cen MT (Основной текст)"/>
              </a:rPr>
              <a:t>Кафедра: И9 Систем управления и компьютерных</a:t>
            </a:r>
            <a:r>
              <a:rPr lang="en-US" sz="2600" b="1" dirty="0" smtClean="0">
                <a:ln w="317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w Cen MT (Основной текст)"/>
              </a:rPr>
              <a:t> </a:t>
            </a:r>
            <a:r>
              <a:rPr lang="ru-RU" sz="2600" b="1" dirty="0" smtClean="0">
                <a:ln w="317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w Cen MT (Основной текст)"/>
              </a:rPr>
              <a:t>технологий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6372" y="4797052"/>
            <a:ext cx="9518276" cy="180049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700" b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Тема: Разработка автоматизированной системы посадки беспилотного летательного аппарата на маломерное судно</a:t>
            </a:r>
            <a:endParaRPr lang="ru-RU" sz="3700" b="1" dirty="0">
              <a:ln w="317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914611" y="5999017"/>
            <a:ext cx="1111135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17714" y="112989"/>
            <a:ext cx="118080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посадкой БПЛА на заданном </a:t>
            </a:r>
            <a:endParaRPr lang="ru-RU" sz="33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участке 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использовании ТВК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968643" y="6352200"/>
            <a:ext cx="593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Управление посадкой БПЛА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на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участке самонаведения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65" y="4317914"/>
            <a:ext cx="6971429" cy="203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39177"/>
          <p:cNvPicPr/>
          <p:nvPr/>
        </p:nvPicPr>
        <p:blipFill>
          <a:blip r:embed="rId3"/>
          <a:stretch>
            <a:fillRect/>
          </a:stretch>
        </p:blipFill>
        <p:spPr>
          <a:xfrm>
            <a:off x="2021886" y="1276375"/>
            <a:ext cx="8301038" cy="23336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731428" y="3665390"/>
            <a:ext cx="478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Отображение маяков на приемном устройстве 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3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65225" y="5999017"/>
            <a:ext cx="1160522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37063" y="87085"/>
            <a:ext cx="116827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точности приведения БПЛА к посадочному </a:t>
            </a:r>
            <a:endParaRPr lang="ru-RU" sz="33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устройству 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использовании ТВК</a:t>
            </a:r>
          </a:p>
        </p:txBody>
      </p:sp>
      <p:pic>
        <p:nvPicPr>
          <p:cNvPr id="13" name="Рисунок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16" y="1345648"/>
            <a:ext cx="4232610" cy="344381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/>
              <p:cNvSpPr/>
              <p:nvPr/>
            </p:nvSpPr>
            <p:spPr>
              <a:xfrm>
                <a:off x="1448509" y="4940025"/>
                <a:ext cx="9416716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:r>
                  <a:rPr lang="ru-RU" sz="20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</a:t>
                </a:r>
                <a:r>
                  <a:rPr lang="ru-RU" sz="200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результате моделирования процесса сближения БПЛА и движущегося судна было получено что, рассматриваемая система управления позволяет обеспечить допустимые погрешности приведения БПЛА в конечное положение и благополучную стыковку аппарата с посадочным устройством при небольшой разнице скоростей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509" y="4940025"/>
                <a:ext cx="9416716" cy="1631216"/>
              </a:xfrm>
              <a:prstGeom prst="rect">
                <a:avLst/>
              </a:prstGeom>
              <a:blipFill>
                <a:blip r:embed="rId3"/>
                <a:stretch>
                  <a:fillRect l="-712" t="-1866" b="-5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97985" y="5999017"/>
            <a:ext cx="1127761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91218"/>
            <a:ext cx="118733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расширенной математической модели </a:t>
            </a:r>
            <a:endParaRPr lang="ru-RU" sz="33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ЛА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77861" y="4631557"/>
            <a:ext cx="105843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Создана модель конструктивных особенностей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БПЛА, определены цели и технические требования к системе управления. Была предложена классификация задач и методы решения этих задач при реализации системы управления при продольном движении.</a:t>
            </a:r>
            <a:endParaRPr lang="ru-RU" sz="24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5254"/>
          <p:cNvPicPr/>
          <p:nvPr/>
        </p:nvPicPr>
        <p:blipFill>
          <a:blip r:embed="rId2"/>
          <a:stretch>
            <a:fillRect/>
          </a:stretch>
        </p:blipFill>
        <p:spPr>
          <a:xfrm>
            <a:off x="2374386" y="1362520"/>
            <a:ext cx="6591300" cy="32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83153" y="5999017"/>
            <a:ext cx="114259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1514" y="102103"/>
            <a:ext cx="118842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 экспериментов, полученных в </a:t>
            </a:r>
            <a:endParaRPr lang="ru-RU" sz="33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среде </a:t>
            </a: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при различных условиях полета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44012" y="1834843"/>
            <a:ext cx="114792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Математическая модель продольного движения БПЛА позволяет определить параметры управления, провести оценку времени с учетом переходных процессов для уменьшения перерегулирования и обеспечивает моделирование режимов управления БПЛА. </a:t>
            </a:r>
          </a:p>
          <a:p>
            <a:pPr indent="450215" algn="just">
              <a:spcAft>
                <a:spcPts val="0"/>
              </a:spcAft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автоматического управления вертикальной скорости имеет минимальную длительность переходного процесса равную 15 с при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𝐻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̇</a:t>
            </a:r>
            <a:r>
              <a:rPr lang="ru-RU" sz="2800" i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20 м/с и является астатической по отношению к управляющему воздействию, возмущающему моменту. </a:t>
            </a:r>
          </a:p>
        </p:txBody>
      </p:sp>
    </p:spTree>
    <p:extLst>
      <p:ext uri="{BB962C8B-B14F-4D97-AF65-F5344CB8AC3E}">
        <p14:creationId xmlns:p14="http://schemas.microsoft.com/office/powerpoint/2010/main" val="4656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83153" y="5999017"/>
            <a:ext cx="114259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813958" y="175175"/>
            <a:ext cx="4550229" cy="509133"/>
          </a:xfrm>
        </p:spPr>
        <p:txBody>
          <a:bodyPr>
            <a:noAutofit/>
          </a:bodyPr>
          <a:lstStyle/>
          <a:p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</a:t>
            </a:r>
            <a:endParaRPr lang="ru-RU" sz="3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4800" y="684308"/>
            <a:ext cx="117209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Исследованы компоненты бортовой аппаратуры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БПЛА,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способы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высокоточного наведения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посадки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борт маломерного судна;</a:t>
            </a:r>
            <a:endParaRPr lang="ru-RU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методы точности измерения дальности и точности углового положения маяков для информационно-технического обеспечения;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Предложены меры повышения точности при использовании предложенного способа компенсации влияния качки;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исследования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среде моделирования </a:t>
            </a:r>
            <a:r>
              <a:rPr lang="en-US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atlab Simulink,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созданной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вышеперечисленных действий;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Предложены структурные и функциональные схемы системы управления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БПЛА</a:t>
            </a:r>
            <a:r>
              <a:rPr lang="en-US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теме работы опубликовано две статьи.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1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83153" y="5999017"/>
            <a:ext cx="114259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866902" y="153752"/>
            <a:ext cx="6070269" cy="1863561"/>
          </a:xfrm>
        </p:spPr>
        <p:txBody>
          <a:bodyPr>
            <a:no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954-я испытательная база противолодочного </a:t>
            </a: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вооружения </a:t>
            </a:r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ВМФ </a:t>
            </a: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(КИРГИЗИЯ, Иссык-куль</a:t>
            </a: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4800" y="684308"/>
            <a:ext cx="11720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34"/>
            <a:ext cx="2866902" cy="19453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73" y="193839"/>
            <a:ext cx="2793670" cy="18633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57" y="2175533"/>
            <a:ext cx="7468641" cy="370514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276127" y="5997980"/>
            <a:ext cx="8791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БТК проекта 206 Имеет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 533-мм торпедных аппарата для отстрела опытных торпед. Использовался при испытаниях подводных ракет типа «Шквал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b="0" i="0" dirty="0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2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848109" y="5999017"/>
            <a:ext cx="1177637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6343" y="239660"/>
            <a:ext cx="111064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7513" indent="-2957513"/>
            <a:r>
              <a:rPr lang="ru-RU" sz="8000" b="1" dirty="0" smtClean="0">
                <a:ln w="19050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внимание!!!</a:t>
            </a:r>
            <a:endParaRPr lang="ru-RU" sz="8000" b="1" dirty="0">
              <a:ln w="19050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12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8" y="865308"/>
            <a:ext cx="3779520" cy="21275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68" y="861509"/>
            <a:ext cx="3058886" cy="21351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02" y="861509"/>
            <a:ext cx="3198666" cy="21308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478212" y="3689545"/>
            <a:ext cx="3058886" cy="20924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71" y="3689545"/>
            <a:ext cx="3198666" cy="21471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212" y="3047596"/>
            <a:ext cx="2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1. Военного назначения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3825" y="3047596"/>
            <a:ext cx="306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smtClean="0">
                <a:solidFill>
                  <a:srgbClr val="FFFF00"/>
                </a:solidFill>
              </a:rPr>
              <a:t>2. Гражданского назначения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1317" y="3047596"/>
            <a:ext cx="386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3. Проведение </a:t>
            </a:r>
            <a:r>
              <a:rPr lang="ru-RU" dirty="0">
                <a:solidFill>
                  <a:srgbClr val="FFFF00"/>
                </a:solidFill>
              </a:rPr>
              <a:t>разведки обстановки, 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наблюдения </a:t>
            </a:r>
            <a:r>
              <a:rPr lang="ru-RU" dirty="0">
                <a:solidFill>
                  <a:srgbClr val="FFFF00"/>
                </a:solidFill>
              </a:rPr>
              <a:t>и </a:t>
            </a:r>
            <a:r>
              <a:rPr lang="ru-RU" dirty="0" smtClean="0">
                <a:solidFill>
                  <a:srgbClr val="FFFF00"/>
                </a:solidFill>
              </a:rPr>
              <a:t>целеуказания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3421" y="5836734"/>
            <a:ext cx="3864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4</a:t>
            </a:r>
            <a:r>
              <a:rPr lang="ru-RU" dirty="0" smtClean="0">
                <a:solidFill>
                  <a:srgbClr val="FFFF00"/>
                </a:solidFill>
              </a:rPr>
              <a:t>. Доставке </a:t>
            </a:r>
            <a:r>
              <a:rPr lang="ru-RU" dirty="0">
                <a:solidFill>
                  <a:srgbClr val="FFFF00"/>
                </a:solidFill>
              </a:rPr>
              <a:t>малогабаритных и срочных грузов, почты, обеспечения спасательных </a:t>
            </a:r>
            <a:r>
              <a:rPr lang="ru-RU" dirty="0" smtClean="0">
                <a:solidFill>
                  <a:srgbClr val="FFFF00"/>
                </a:solidFill>
              </a:rPr>
              <a:t>операций</a:t>
            </a:r>
            <a:r>
              <a:rPr lang="ru-RU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95" y="3689545"/>
            <a:ext cx="3384832" cy="19180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82341" y="5836734"/>
            <a:ext cx="33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5. Ретрансляции </a:t>
            </a:r>
            <a:r>
              <a:rPr lang="ru-RU" dirty="0">
                <a:solidFill>
                  <a:srgbClr val="FFFF00"/>
                </a:solidFill>
              </a:rPr>
              <a:t>радиосигналов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36154" y="5836734"/>
            <a:ext cx="284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6</a:t>
            </a:r>
            <a:r>
              <a:rPr lang="ru-RU" dirty="0" smtClean="0">
                <a:solidFill>
                  <a:srgbClr val="FFFF00"/>
                </a:solidFill>
              </a:rPr>
              <a:t>. Применение на море и в  Арктике.  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9135" y="45196"/>
            <a:ext cx="400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БПЛА</a:t>
            </a:r>
            <a:endParaRPr lang="ru-RU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64143" y="377897"/>
            <a:ext cx="108861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438" indent="-452438" defTabSz="1165225"/>
            <a:r>
              <a:rPr lang="ru-RU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Цель работы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и разработка системы посадки БПЛА на </a:t>
            </a:r>
            <a:b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маломерное судно.</a:t>
            </a:r>
            <a:endParaRPr lang="en-US" sz="24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Задачи: 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методов посадки БПЛА на борт судна; </a:t>
            </a:r>
          </a:p>
          <a:p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Выбор метода посадки БПЛА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Анализ бортовых информационно-вычислительных комплексов; </a:t>
            </a: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структуры бортовой системы;</a:t>
            </a: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алгоритма управления посадкой БПЛА;</a:t>
            </a: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управления посадкой БПЛА на заданном участке при </a:t>
            </a: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использовании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ТВК;</a:t>
            </a: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расширенной математической модели системы управления ЛА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математической модели путем моделирования её в среде 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Оценка точности приведения БПЛА к посадочному устройству при </a:t>
            </a:r>
            <a:b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использовании ТВК</a:t>
            </a: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 экспериментов, полученных в среде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при </a:t>
            </a:r>
            <a:b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различных </a:t>
            </a:r>
            <a:r>
              <a:rPr lang="ru-RU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 полета</a:t>
            </a:r>
            <a:r>
              <a:rPr lang="ru-RU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28601" y="76200"/>
            <a:ext cx="116803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бортовых информационно-вычислительных </a:t>
            </a: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комплексов</a:t>
            </a:r>
            <a:endParaRPr lang="ru-RU" sz="33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8276996" y="1562316"/>
            <a:ext cx="3748750" cy="35507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Проведен анализ компонентов бортовой аппаратуры БПЛА и на основании этого определена структура автономной бортовой системы управления посадкой БПЛА самолётного типа. Был определён способ посадки, который обеспечивает высокоточное приведение аппарата к захватному устройству движущегося судна.</a:t>
            </a:r>
            <a:endParaRPr lang="ru-RU" sz="1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88405"/>
            <a:ext cx="7931622" cy="5609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86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19006" y="87085"/>
            <a:ext cx="67515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структуры бортовой </a:t>
            </a: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endParaRPr lang="ru-RU" sz="3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66" y="982177"/>
            <a:ext cx="8358095" cy="46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732427" y="982177"/>
            <a:ext cx="3293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создание такой аппаратуры по принципу самолетных схем. </a:t>
            </a:r>
            <a:endParaRPr lang="en-US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способ -разработка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бортовой аппаратуры БПЛА по принципу автономных бортовых систем управления малогабаритными объектами.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0899" y="5732439"/>
            <a:ext cx="6780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Структурная схема бортовой системы управления посадкой БПЛА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0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869921" y="76200"/>
            <a:ext cx="841707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методов посадки БПЛА на борт </a:t>
            </a:r>
            <a:r>
              <a:rPr lang="ru-RU" sz="33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судна</a:t>
            </a:r>
            <a:endParaRPr lang="ru-RU" sz="33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974" y="4846380"/>
            <a:ext cx="382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посадки с использованием </a:t>
            </a:r>
            <a:endParaRPr lang="en-US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поворотной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рамы (посадка в сеть)</a:t>
            </a:r>
            <a:endParaRPr lang="ru-RU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7" y="781936"/>
            <a:ext cx="3245888" cy="18249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64333" y="2803283"/>
            <a:ext cx="3258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использованием посадочного приспособления-шара 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10" name="Picture 40050"/>
          <p:cNvPicPr/>
          <p:nvPr/>
        </p:nvPicPr>
        <p:blipFill>
          <a:blip r:embed="rId3"/>
          <a:stretch>
            <a:fillRect/>
          </a:stretch>
        </p:blipFill>
        <p:spPr>
          <a:xfrm>
            <a:off x="4582068" y="781936"/>
            <a:ext cx="2918725" cy="193048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963750" y="3726614"/>
            <a:ext cx="2883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0"/>
              </a:spcAft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 с использованием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электромеханического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устройства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захвата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ЛА</a:t>
            </a:r>
            <a:endParaRPr lang="ru-RU" sz="1600" dirty="0">
              <a:solidFill>
                <a:srgbClr val="FFFF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4413"/>
          <p:cNvPicPr/>
          <p:nvPr/>
        </p:nvPicPr>
        <p:blipFill>
          <a:blip r:embed="rId4"/>
          <a:stretch>
            <a:fillRect/>
          </a:stretch>
        </p:blipFill>
        <p:spPr>
          <a:xfrm>
            <a:off x="9240747" y="781936"/>
            <a:ext cx="2092505" cy="2839106"/>
          </a:xfrm>
          <a:prstGeom prst="rect">
            <a:avLst/>
          </a:prstGeom>
        </p:spPr>
      </p:pic>
      <p:pic>
        <p:nvPicPr>
          <p:cNvPr id="14" name="Picture 34800"/>
          <p:cNvPicPr/>
          <p:nvPr/>
        </p:nvPicPr>
        <p:blipFill>
          <a:blip r:embed="rId5"/>
          <a:stretch>
            <a:fillRect/>
          </a:stretch>
        </p:blipFill>
        <p:spPr>
          <a:xfrm>
            <a:off x="316393" y="2713092"/>
            <a:ext cx="3107055" cy="20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65676" y="57044"/>
            <a:ext cx="564222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метода посадки БПЛА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44678" y="5862578"/>
            <a:ext cx="3978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spcBef>
                <a:spcPts val="2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использованием поворотной балки</a:t>
            </a:r>
            <a:endParaRPr lang="ru-RU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6812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814387"/>
            <a:ext cx="3733800" cy="1285875"/>
          </a:xfrm>
          <a:prstGeom prst="rect">
            <a:avLst/>
          </a:prstGeom>
        </p:spPr>
      </p:pic>
      <p:pic>
        <p:nvPicPr>
          <p:cNvPr id="12" name="Picture 4681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800" y="2238284"/>
            <a:ext cx="3733800" cy="1457415"/>
          </a:xfrm>
          <a:prstGeom prst="rect">
            <a:avLst/>
          </a:prstGeom>
        </p:spPr>
      </p:pic>
      <p:pic>
        <p:nvPicPr>
          <p:cNvPr id="13" name="Picture 46811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3952875"/>
            <a:ext cx="3733800" cy="184299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170305" y="3810317"/>
            <a:ext cx="4015458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использованием кран-балки</a:t>
            </a:r>
            <a:endParaRPr lang="ru-RU" dirty="0">
              <a:solidFill>
                <a:srgbClr val="FFFF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47835"/>
          <p:cNvPicPr/>
          <p:nvPr/>
        </p:nvPicPr>
        <p:blipFill>
          <a:blip r:embed="rId5"/>
          <a:stretch>
            <a:fillRect/>
          </a:stretch>
        </p:blipFill>
        <p:spPr>
          <a:xfrm>
            <a:off x="5987143" y="814387"/>
            <a:ext cx="4198620" cy="299593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130034" y="4477584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R="91440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u="sng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ПРЕИМУЩЕСТВА ПЕРЕД ДРУГИМИ МЕТОДАМИ:</a:t>
            </a:r>
          </a:p>
          <a:p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БПЈIА с большей массой, размером и скоростью;</a:t>
            </a:r>
          </a:p>
          <a:p>
            <a:pPr indent="450215" algn="just">
              <a:spcAft>
                <a:spcPts val="0"/>
              </a:spcAft>
            </a:pP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Не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снижает мобильность всего комплекса и не демаскирует его; </a:t>
            </a:r>
          </a:p>
          <a:p>
            <a:pPr marR="27305" indent="449580" algn="just">
              <a:spcAft>
                <a:spcPts val="0"/>
              </a:spcAft>
            </a:pPr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В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случае неудачного сцепления, ЛА существенной массы не может нанести серьёзные повреждения надстройкам судна.</a:t>
            </a:r>
          </a:p>
        </p:txBody>
      </p:sp>
    </p:spTree>
    <p:extLst>
      <p:ext uri="{BB962C8B-B14F-4D97-AF65-F5344CB8AC3E}">
        <p14:creationId xmlns:p14="http://schemas.microsoft.com/office/powerpoint/2010/main" val="18853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85064" y="97972"/>
            <a:ext cx="552147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метода посадки БПЛА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8260" y="4540799"/>
            <a:ext cx="369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Расположение ориентиров БПЛА в </a:t>
            </a:r>
            <a:endParaRPr lang="ru-RU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вертикальной </a:t>
            </a:r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плоскости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55" y="2157163"/>
            <a:ext cx="4953635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80" y="2157163"/>
            <a:ext cx="5255157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263700" y="4540798"/>
            <a:ext cx="447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</a:rPr>
              <a:t>Расположение ориентиров БПЛА в горизонтальной плоскости</a:t>
            </a:r>
            <a:endParaRPr lang="ru-RU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84583" y="5999017"/>
            <a:ext cx="741163" cy="761047"/>
          </a:xfr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/>
          <a:lstStyle/>
          <a:p>
            <a:fld id="{6D22F896-40B5-4ADD-8801-0D06FADFA095}" type="slidenum">
              <a:rPr lang="en-US" sz="7200" b="1" smtClean="0">
                <a:ln w="22225">
                  <a:solidFill>
                    <a:schemeClr val="bg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7200" b="1" dirty="0">
              <a:ln w="22225">
                <a:solidFill>
                  <a:schemeClr val="bg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771952" y="76200"/>
            <a:ext cx="86021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алгоритма управления посадкой БПЛА</a:t>
            </a:r>
          </a:p>
        </p:txBody>
      </p:sp>
      <p:pic>
        <p:nvPicPr>
          <p:cNvPr id="4" name="Picture 55073"/>
          <p:cNvPicPr/>
          <p:nvPr/>
        </p:nvPicPr>
        <p:blipFill>
          <a:blip r:embed="rId2"/>
          <a:stretch>
            <a:fillRect/>
          </a:stretch>
        </p:blipFill>
        <p:spPr>
          <a:xfrm>
            <a:off x="3413655" y="887379"/>
            <a:ext cx="4170347" cy="436415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559489" y="5452768"/>
            <a:ext cx="368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Траектория сближения БПЛА и судна носителя</a:t>
            </a:r>
          </a:p>
        </p:txBody>
      </p:sp>
    </p:spTree>
    <p:extLst>
      <p:ext uri="{BB962C8B-B14F-4D97-AF65-F5344CB8AC3E}">
        <p14:creationId xmlns:p14="http://schemas.microsoft.com/office/powerpoint/2010/main" val="14138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4940</TotalTime>
  <Words>481</Words>
  <Application>Microsoft Office PowerPoint</Application>
  <PresentationFormat>Широкоэкранный</PresentationFormat>
  <Paragraphs>94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Trebuchet MS</vt:lpstr>
      <vt:lpstr>Tw Cen MT</vt:lpstr>
      <vt:lpstr>Tw Cen MT (Основной текст)</vt:lpstr>
      <vt:lpstr>Wingdings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работы</vt:lpstr>
      <vt:lpstr>954-я испытательная база противолодочного  вооружения ВМФ России (КИРГИЗИЯ, Иссык-куль)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и разработка подсистемы позиционирования при посадке беспилотного летательного аппарата</dc:title>
  <dc:creator>Evgenii Majaicev</dc:creator>
  <cp:lastModifiedBy>kolegov</cp:lastModifiedBy>
  <cp:revision>120</cp:revision>
  <dcterms:created xsi:type="dcterms:W3CDTF">2018-12-26T12:51:07Z</dcterms:created>
  <dcterms:modified xsi:type="dcterms:W3CDTF">2019-01-18T07:54:00Z</dcterms:modified>
</cp:coreProperties>
</file>